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57" r:id="rId5"/>
    <p:sldId id="261" r:id="rId6"/>
    <p:sldId id="259" r:id="rId7"/>
    <p:sldId id="262" r:id="rId8"/>
    <p:sldId id="263" r:id="rId9"/>
    <p:sldId id="260" r:id="rId10"/>
    <p:sldId id="269" r:id="rId11"/>
    <p:sldId id="264" r:id="rId12"/>
    <p:sldId id="268" r:id="rId13"/>
    <p:sldId id="266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56FC-984D-41EE-ACC2-485D7A0FD12E}" type="datetimeFigureOut">
              <a:rPr lang="tr-TR" smtClean="0"/>
              <a:t>09.03.2016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0CEE-248A-4271-9ECA-1E6829B35D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693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56FC-984D-41EE-ACC2-485D7A0FD12E}" type="datetimeFigureOut">
              <a:rPr lang="tr-TR" smtClean="0"/>
              <a:t>09.03.2016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0CEE-248A-4271-9ECA-1E6829B35D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93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56FC-984D-41EE-ACC2-485D7A0FD12E}" type="datetimeFigureOut">
              <a:rPr lang="tr-TR" smtClean="0"/>
              <a:t>09.03.2016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0CEE-248A-4271-9ECA-1E6829B35D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1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56FC-984D-41EE-ACC2-485D7A0FD12E}" type="datetimeFigureOut">
              <a:rPr lang="tr-TR" smtClean="0"/>
              <a:t>09.03.2016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0CEE-248A-4271-9ECA-1E6829B35D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11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56FC-984D-41EE-ACC2-485D7A0FD12E}" type="datetimeFigureOut">
              <a:rPr lang="tr-TR" smtClean="0"/>
              <a:t>09.03.2016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0CEE-248A-4271-9ECA-1E6829B35D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26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56FC-984D-41EE-ACC2-485D7A0FD12E}" type="datetimeFigureOut">
              <a:rPr lang="tr-TR" smtClean="0"/>
              <a:t>09.03.2016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0CEE-248A-4271-9ECA-1E6829B35D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176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56FC-984D-41EE-ACC2-485D7A0FD12E}" type="datetimeFigureOut">
              <a:rPr lang="tr-TR" smtClean="0"/>
              <a:t>09.03.2016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0CEE-248A-4271-9ECA-1E6829B35D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98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56FC-984D-41EE-ACC2-485D7A0FD12E}" type="datetimeFigureOut">
              <a:rPr lang="tr-TR" smtClean="0"/>
              <a:t>09.03.2016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0CEE-248A-4271-9ECA-1E6829B35D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78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56FC-984D-41EE-ACC2-485D7A0FD12E}" type="datetimeFigureOut">
              <a:rPr lang="tr-TR" smtClean="0"/>
              <a:t>09.03.2016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0CEE-248A-4271-9ECA-1E6829B35D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388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56FC-984D-41EE-ACC2-485D7A0FD12E}" type="datetimeFigureOut">
              <a:rPr lang="tr-TR" smtClean="0"/>
              <a:t>09.03.2016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0CEE-248A-4271-9ECA-1E6829B35D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27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56FC-984D-41EE-ACC2-485D7A0FD12E}" type="datetimeFigureOut">
              <a:rPr lang="tr-TR" smtClean="0"/>
              <a:t>09.03.2016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10CEE-248A-4271-9ECA-1E6829B35D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29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056FC-984D-41EE-ACC2-485D7A0FD12E}" type="datetimeFigureOut">
              <a:rPr lang="tr-TR" smtClean="0"/>
              <a:t>09.03.2016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10CEE-248A-4271-9ECA-1E6829B35D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27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İşletme Politikası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7 – 8 Mart </a:t>
            </a:r>
          </a:p>
          <a:p>
            <a:r>
              <a:rPr lang="tr-TR" dirty="0" smtClean="0"/>
              <a:t>Üretim / </a:t>
            </a:r>
            <a:r>
              <a:rPr lang="tr-TR" smtClean="0"/>
              <a:t>Pazarlama Politikaları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0001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tr-TR" altLang="tr-TR" sz="2400" dirty="0" smtClean="0"/>
              <a:t>Üretim yönetimi, işletmenin elinde bulunan malzeme, makine, işgücü gibi kaynakları,: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tr-TR" altLang="tr-TR" sz="2400" dirty="0" smtClean="0"/>
          </a:p>
          <a:p>
            <a:pPr marL="914400" lvl="1" indent="-457200" algn="just">
              <a:lnSpc>
                <a:spcPct val="80000"/>
              </a:lnSpc>
              <a:buFontTx/>
              <a:buAutoNum type="arabicPeriod"/>
            </a:pPr>
            <a:r>
              <a:rPr lang="tr-TR" altLang="tr-TR" sz="2400" dirty="0" smtClean="0"/>
              <a:t> belirli miktarda</a:t>
            </a:r>
          </a:p>
          <a:p>
            <a:pPr marL="914400" lvl="1" indent="-457200" algn="just">
              <a:lnSpc>
                <a:spcPct val="80000"/>
              </a:lnSpc>
              <a:buFontTx/>
              <a:buAutoNum type="arabicPeriod"/>
            </a:pPr>
            <a:r>
              <a:rPr lang="tr-TR" altLang="tr-TR" sz="2400" dirty="0" smtClean="0"/>
              <a:t> istenilen kalitede,</a:t>
            </a:r>
          </a:p>
          <a:p>
            <a:pPr marL="914400" lvl="1" indent="-457200" algn="just">
              <a:lnSpc>
                <a:spcPct val="80000"/>
              </a:lnSpc>
              <a:buFontTx/>
              <a:buAutoNum type="arabicPeriod"/>
            </a:pPr>
            <a:r>
              <a:rPr lang="tr-TR" altLang="tr-TR" sz="2400" dirty="0" smtClean="0"/>
              <a:t> istenilen zamanda,</a:t>
            </a:r>
          </a:p>
          <a:p>
            <a:pPr marL="914400" lvl="1" indent="-457200" algn="just">
              <a:lnSpc>
                <a:spcPct val="80000"/>
              </a:lnSpc>
              <a:buFontTx/>
              <a:buAutoNum type="arabicPeriod"/>
            </a:pPr>
            <a:r>
              <a:rPr lang="tr-TR" altLang="tr-TR" sz="2400" dirty="0" smtClean="0"/>
              <a:t> en düşük maliyet (en fazla karla) ile</a:t>
            </a:r>
          </a:p>
          <a:p>
            <a:pPr marL="533400" indent="-533400" algn="just">
              <a:lnSpc>
                <a:spcPct val="80000"/>
              </a:lnSpc>
              <a:buNone/>
            </a:pPr>
            <a:endParaRPr lang="tr-TR" altLang="tr-TR" sz="2400" dirty="0"/>
          </a:p>
          <a:p>
            <a:pPr marL="533400" indent="-533400" algn="just">
              <a:lnSpc>
                <a:spcPct val="80000"/>
              </a:lnSpc>
              <a:buNone/>
            </a:pPr>
            <a:r>
              <a:rPr lang="tr-TR" altLang="tr-TR" sz="2400" dirty="0" smtClean="0"/>
              <a:t>müşteri gereksinimlerini karşılayacak mal ve hizmetleri üretecek</a:t>
            </a:r>
          </a:p>
          <a:p>
            <a:pPr marL="533400" indent="-533400" algn="just">
              <a:lnSpc>
                <a:spcPct val="80000"/>
              </a:lnSpc>
              <a:buNone/>
            </a:pPr>
            <a:r>
              <a:rPr lang="tr-TR" altLang="tr-TR" sz="2400" dirty="0" smtClean="0"/>
              <a:t>şekilde bir araya getirmesiyle ilgili işlemlerdir.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708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Üretimde Strateji</a:t>
            </a:r>
            <a:endParaRPr lang="tr-TR" sz="2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37757" t="16480" r="40838" b="24266"/>
          <a:stretch/>
        </p:blipFill>
        <p:spPr>
          <a:xfrm>
            <a:off x="2267744" y="990600"/>
            <a:ext cx="432048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879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Üretim Stratejisi Kavramlar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/>
          </a:p>
          <a:p>
            <a:pPr>
              <a:buFontTx/>
              <a:buChar char="-"/>
            </a:pPr>
            <a:r>
              <a:rPr lang="tr-TR" sz="2400" dirty="0" smtClean="0"/>
              <a:t>Verim, Verimlik</a:t>
            </a:r>
          </a:p>
          <a:p>
            <a:pPr>
              <a:buFontTx/>
              <a:buChar char="-"/>
            </a:pPr>
            <a:endParaRPr lang="tr-TR" sz="2400" dirty="0" smtClean="0"/>
          </a:p>
          <a:p>
            <a:pPr>
              <a:buFontTx/>
              <a:buChar char="-"/>
            </a:pPr>
            <a:r>
              <a:rPr lang="tr-TR" sz="2400" dirty="0" smtClean="0"/>
              <a:t>Maliyet Yönetimi (Sabit, Değişken Giderler)</a:t>
            </a:r>
          </a:p>
          <a:p>
            <a:pPr>
              <a:buFontTx/>
              <a:buChar char="-"/>
            </a:pPr>
            <a:endParaRPr lang="tr-TR" sz="2400" dirty="0" smtClean="0"/>
          </a:p>
          <a:p>
            <a:pPr>
              <a:buFontTx/>
              <a:buChar char="-"/>
            </a:pPr>
            <a:r>
              <a:rPr lang="tr-TR" sz="2400" dirty="0" smtClean="0"/>
              <a:t>İtme, Çekme Sistemi (JIT)</a:t>
            </a:r>
          </a:p>
          <a:p>
            <a:pPr>
              <a:buFontTx/>
              <a:buChar char="-"/>
            </a:pPr>
            <a:endParaRPr lang="tr-TR" sz="2400" dirty="0" smtClean="0"/>
          </a:p>
          <a:p>
            <a:pPr>
              <a:buFontTx/>
              <a:buChar char="-"/>
            </a:pPr>
            <a:r>
              <a:rPr lang="tr-TR" sz="2400" dirty="0" smtClean="0"/>
              <a:t>Vizyon, Misyon</a:t>
            </a:r>
          </a:p>
          <a:p>
            <a:pPr>
              <a:buFontTx/>
              <a:buChar char="-"/>
            </a:pPr>
            <a:endParaRPr lang="tr-TR" sz="2400" dirty="0"/>
          </a:p>
          <a:p>
            <a:pPr>
              <a:buFontTx/>
              <a:buChar char="-"/>
            </a:pPr>
            <a:r>
              <a:rPr lang="tr-TR" sz="2400" dirty="0" smtClean="0"/>
              <a:t>MRP, MRP II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58983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Üretim Stratejisinin Unsurları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 - Ürün tasarımı </a:t>
            </a:r>
          </a:p>
          <a:p>
            <a:pPr marL="0" indent="0">
              <a:buNone/>
            </a:pPr>
            <a:endParaRPr lang="tr-TR" sz="1600" dirty="0" smtClean="0"/>
          </a:p>
          <a:p>
            <a:pPr marL="0" indent="0">
              <a:buNone/>
            </a:pPr>
            <a:r>
              <a:rPr lang="tr-TR" sz="2400" dirty="0" smtClean="0"/>
              <a:t> - Üretim süreç tipinin belirlenmesi  </a:t>
            </a:r>
          </a:p>
          <a:p>
            <a:pPr marL="0" indent="0">
              <a:buNone/>
            </a:pPr>
            <a:endParaRPr lang="tr-TR" sz="1600" dirty="0" smtClean="0"/>
          </a:p>
          <a:p>
            <a:pPr marL="0" indent="0">
              <a:buNone/>
            </a:pPr>
            <a:r>
              <a:rPr lang="tr-TR" sz="2400" dirty="0" smtClean="0"/>
              <a:t> - Mamul stok politikasının belirlenmesi  </a:t>
            </a:r>
          </a:p>
          <a:p>
            <a:pPr marL="0" indent="0">
              <a:buNone/>
            </a:pPr>
            <a:endParaRPr lang="tr-TR" sz="1600" dirty="0" smtClean="0"/>
          </a:p>
          <a:p>
            <a:pPr marL="0" indent="0">
              <a:buNone/>
            </a:pPr>
            <a:r>
              <a:rPr lang="tr-TR" sz="2400" dirty="0" smtClean="0"/>
              <a:t> - Üretim tesislerinin odağının belirlenmesi  </a:t>
            </a:r>
          </a:p>
          <a:p>
            <a:pPr marL="0" indent="0">
              <a:buNone/>
            </a:pPr>
            <a:endParaRPr lang="tr-TR" sz="1600" dirty="0" smtClean="0"/>
          </a:p>
          <a:p>
            <a:pPr marL="0" indent="0">
              <a:buNone/>
            </a:pPr>
            <a:r>
              <a:rPr lang="tr-TR" sz="2400" dirty="0" smtClean="0"/>
              <a:t> - Yeni ürün geliştirilmesi ve tasarımı  </a:t>
            </a:r>
          </a:p>
        </p:txBody>
      </p:sp>
    </p:spTree>
    <p:extLst>
      <p:ext uri="{BB962C8B-B14F-4D97-AF65-F5344CB8AC3E}">
        <p14:creationId xmlns:p14="http://schemas.microsoft.com/office/powerpoint/2010/main" val="543702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Üretim Stratejisinin Unsurları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400" dirty="0" smtClean="0"/>
              <a:t> - Teknoloji seçimi ve süreç geliştirilmesi  </a:t>
            </a:r>
          </a:p>
          <a:p>
            <a:pPr marL="0" indent="0" algn="just">
              <a:buNone/>
            </a:pPr>
            <a:endParaRPr lang="tr-TR" sz="1600" dirty="0" smtClean="0"/>
          </a:p>
          <a:p>
            <a:pPr marL="0" indent="0" algn="just">
              <a:buNone/>
            </a:pPr>
            <a:r>
              <a:rPr lang="tr-TR" sz="2400" dirty="0" smtClean="0"/>
              <a:t> - Kaynakların stratejik alternatifler arasında dağılımı  Tesis planlama :kapasite, yer seçimi, yerleştirme  </a:t>
            </a:r>
          </a:p>
          <a:p>
            <a:pPr marL="0" indent="0" algn="just">
              <a:buNone/>
            </a:pPr>
            <a:endParaRPr lang="tr-TR" sz="1600" dirty="0" smtClean="0"/>
          </a:p>
          <a:p>
            <a:pPr marL="0" indent="0" algn="just">
              <a:buNone/>
            </a:pPr>
            <a:r>
              <a:rPr lang="tr-TR" sz="2400" dirty="0" smtClean="0"/>
              <a:t> - İş tasarımı </a:t>
            </a:r>
          </a:p>
          <a:p>
            <a:pPr marL="0" indent="0" algn="just">
              <a:buNone/>
            </a:pPr>
            <a:endParaRPr lang="tr-TR" sz="1600" dirty="0" smtClean="0"/>
          </a:p>
          <a:p>
            <a:pPr marL="0" indent="0" algn="just">
              <a:buNone/>
            </a:pPr>
            <a:r>
              <a:rPr lang="tr-TR" sz="2400" dirty="0" smtClean="0"/>
              <a:t> - İşleyişle ilgili taktik kararlar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312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4800" dirty="0" smtClean="0"/>
              <a:t>PAZARLAMA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3719245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Pazarlama; işletmelerde yapılan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Product / Ürün                </a:t>
            </a:r>
            <a:r>
              <a:rPr lang="tr-TR" sz="2400" dirty="0" err="1"/>
              <a:t>Customer</a:t>
            </a:r>
            <a:r>
              <a:rPr lang="tr-TR" sz="2400" dirty="0"/>
              <a:t> Value / Müşteri Değeri</a:t>
            </a:r>
          </a:p>
          <a:p>
            <a:pPr marL="0" indent="0">
              <a:buNone/>
            </a:pPr>
            <a:r>
              <a:rPr lang="tr-TR" sz="2400" dirty="0" err="1"/>
              <a:t>Price</a:t>
            </a:r>
            <a:r>
              <a:rPr lang="tr-TR" sz="2400" dirty="0"/>
              <a:t> / Fiyat                     </a:t>
            </a:r>
            <a:r>
              <a:rPr lang="tr-TR" sz="2400" dirty="0" err="1"/>
              <a:t>Customer</a:t>
            </a:r>
            <a:r>
              <a:rPr lang="tr-TR" sz="2400" dirty="0"/>
              <a:t> </a:t>
            </a:r>
            <a:r>
              <a:rPr lang="tr-TR" sz="2400" dirty="0" err="1"/>
              <a:t>Cost</a:t>
            </a:r>
            <a:r>
              <a:rPr lang="tr-TR" sz="2400" dirty="0"/>
              <a:t> / Müşteri Maliyeti</a:t>
            </a:r>
          </a:p>
          <a:p>
            <a:pPr marL="0" indent="0">
              <a:buNone/>
            </a:pPr>
            <a:r>
              <a:rPr lang="tr-TR" sz="2400" dirty="0" err="1"/>
              <a:t>Place</a:t>
            </a:r>
            <a:r>
              <a:rPr lang="tr-TR" sz="2400" dirty="0"/>
              <a:t> / Yer                </a:t>
            </a:r>
            <a:r>
              <a:rPr lang="tr-TR" sz="2400" dirty="0" err="1" smtClean="0"/>
              <a:t>Customer</a:t>
            </a:r>
            <a:r>
              <a:rPr lang="tr-TR" sz="2400" dirty="0" smtClean="0"/>
              <a:t> </a:t>
            </a:r>
            <a:r>
              <a:rPr lang="tr-TR" sz="2400" dirty="0" err="1"/>
              <a:t>Convenience</a:t>
            </a:r>
            <a:r>
              <a:rPr lang="tr-TR" sz="2400" dirty="0"/>
              <a:t> / Müşteriye Kolaylık</a:t>
            </a:r>
          </a:p>
          <a:p>
            <a:pPr marL="0" indent="0">
              <a:buNone/>
            </a:pPr>
            <a:r>
              <a:rPr lang="tr-TR" sz="2400" dirty="0" err="1" smtClean="0"/>
              <a:t>Promotion</a:t>
            </a:r>
            <a:r>
              <a:rPr lang="tr-TR" sz="2400" dirty="0" smtClean="0"/>
              <a:t>/Tanıtım   </a:t>
            </a:r>
            <a:r>
              <a:rPr lang="tr-TR" sz="2400" dirty="0" err="1" smtClean="0"/>
              <a:t>Customer</a:t>
            </a:r>
            <a:r>
              <a:rPr lang="tr-TR" sz="2400" dirty="0" smtClean="0"/>
              <a:t> </a:t>
            </a:r>
            <a:r>
              <a:rPr lang="tr-TR" sz="2400" dirty="0" err="1"/>
              <a:t>Communication</a:t>
            </a:r>
            <a:r>
              <a:rPr lang="tr-TR" sz="2400" dirty="0"/>
              <a:t> / Müşteri iletişimi</a:t>
            </a:r>
          </a:p>
          <a:p>
            <a:pPr>
              <a:buFontTx/>
              <a:buChar char="-"/>
            </a:pPr>
            <a:endParaRPr lang="tr-TR" sz="2400" dirty="0"/>
          </a:p>
          <a:p>
            <a:pPr marL="0" indent="0">
              <a:buNone/>
            </a:pPr>
            <a:r>
              <a:rPr lang="tr-TR" sz="2400" dirty="0"/>
              <a:t>f</a:t>
            </a:r>
            <a:r>
              <a:rPr lang="tr-TR" sz="2400" dirty="0" smtClean="0"/>
              <a:t>aaliyetleri toplamıdır.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32368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/>
              <a:t>1.Customer Value (Müşteri Değeri</a:t>
            </a:r>
            <a:r>
              <a:rPr lang="tr-TR" sz="2400" b="1" dirty="0" smtClean="0"/>
              <a:t>)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Müşteriler aldıkları ürün veya hizmetten bir değer elde etme ya da bir sorunlarının çözümünü bulmayı amaçlamaktadırlar</a:t>
            </a:r>
            <a:r>
              <a:rPr lang="tr-TR" sz="2400" dirty="0" smtClean="0"/>
              <a:t>.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Müşterilerin bu amaçları doğrultusunda </a:t>
            </a:r>
            <a:r>
              <a:rPr lang="tr-TR" sz="2400" dirty="0" smtClean="0"/>
              <a:t>pazarlama </a:t>
            </a:r>
            <a:r>
              <a:rPr lang="tr-TR" sz="2400" dirty="0"/>
              <a:t>işiyle uğraşanların bir ürün veya hizmet yaratacakları zaman bunun müşteriye sağlayacağı değeri öncelikle ortaya koymaları gerekmektedir.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3038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/>
              <a:t>2. </a:t>
            </a:r>
            <a:r>
              <a:rPr lang="tr-TR" sz="2400" b="1" dirty="0" err="1"/>
              <a:t>Customer</a:t>
            </a:r>
            <a:r>
              <a:rPr lang="tr-TR" sz="2400" b="1" dirty="0"/>
              <a:t> </a:t>
            </a:r>
            <a:r>
              <a:rPr lang="tr-TR" sz="2400" b="1" dirty="0" err="1"/>
              <a:t>Cost</a:t>
            </a:r>
            <a:r>
              <a:rPr lang="tr-TR" sz="2400" b="1" dirty="0"/>
              <a:t> (Müşteri Maliyeti</a:t>
            </a:r>
            <a:r>
              <a:rPr lang="tr-TR" sz="2400" b="1" dirty="0" smtClean="0"/>
              <a:t>)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/>
              <a:t>Müşterinin satın almak istediklerinin kendisine pahalıya mal olmaması isteği günümüzde dikkate alınması </a:t>
            </a:r>
            <a:r>
              <a:rPr lang="tr-TR" sz="2400" dirty="0" smtClean="0"/>
              <a:t>gereken </a:t>
            </a:r>
            <a:r>
              <a:rPr lang="tr-TR" sz="2400" dirty="0"/>
              <a:t>önemli bir pazarlama </a:t>
            </a:r>
            <a:r>
              <a:rPr lang="tr-TR" sz="2400" dirty="0" err="1" smtClean="0"/>
              <a:t>unusuru</a:t>
            </a:r>
            <a:r>
              <a:rPr lang="tr-TR" sz="2400" dirty="0" smtClean="0"/>
              <a:t> </a:t>
            </a:r>
            <a:r>
              <a:rPr lang="tr-TR" sz="2400" dirty="0"/>
              <a:t>haline gelmiştir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/>
              <a:t>Bu çerçevede işletmelerin kaliteli ve ucuz ürün </a:t>
            </a:r>
            <a:r>
              <a:rPr lang="tr-TR" sz="2400" dirty="0" smtClean="0"/>
              <a:t>üretebilmeleri </a:t>
            </a:r>
            <a:r>
              <a:rPr lang="tr-TR" sz="2400" dirty="0"/>
              <a:t>ve müşterinin ödemek durumunda kalacağı her eki ortadan kaldırmalı gerekmektedir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75599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b="1" dirty="0" smtClean="0"/>
          </a:p>
          <a:p>
            <a:pPr marL="0" indent="0" algn="just">
              <a:buNone/>
            </a:pPr>
            <a:r>
              <a:rPr lang="tr-TR" sz="2400" b="1" dirty="0" smtClean="0"/>
              <a:t>3</a:t>
            </a:r>
            <a:r>
              <a:rPr lang="tr-TR" sz="2400" b="1" dirty="0"/>
              <a:t>. </a:t>
            </a:r>
            <a:r>
              <a:rPr lang="tr-TR" sz="2400" b="1" dirty="0" err="1"/>
              <a:t>Customer</a:t>
            </a:r>
            <a:r>
              <a:rPr lang="tr-TR" sz="2400" b="1" dirty="0"/>
              <a:t> </a:t>
            </a:r>
            <a:r>
              <a:rPr lang="tr-TR" sz="2400" b="1" dirty="0" err="1"/>
              <a:t>Convenience</a:t>
            </a:r>
            <a:r>
              <a:rPr lang="tr-TR" sz="2400" b="1" dirty="0"/>
              <a:t> (Müşteriye Kolaylık</a:t>
            </a:r>
            <a:r>
              <a:rPr lang="tr-TR" sz="2400" b="1" dirty="0" smtClean="0"/>
              <a:t>)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Müşteriler alacakları ürün ve hizmete kolayca ulaşmak isterler. Pazarlama planlaması </a:t>
            </a:r>
            <a:r>
              <a:rPr lang="tr-TR" sz="2400" dirty="0" smtClean="0"/>
              <a:t>yapılırken </a:t>
            </a:r>
            <a:r>
              <a:rPr lang="tr-TR" sz="2400" dirty="0"/>
              <a:t>müşterilerin ürün / hizmete kolayca oluşmalarını sağlayacak dağıtım ağı ve iletişim sistemi kurulmalıdır.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558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Ürün/ </a:t>
            </a:r>
            <a:r>
              <a:rPr lang="tr-TR" sz="2400" smtClean="0"/>
              <a:t>Mamül</a:t>
            </a:r>
            <a:endParaRPr lang="tr-TR" sz="2400" dirty="0" smtClean="0"/>
          </a:p>
          <a:p>
            <a:r>
              <a:rPr lang="tr-TR" sz="2400" dirty="0" smtClean="0"/>
              <a:t>Hizmet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03521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b="1" dirty="0" smtClean="0"/>
          </a:p>
          <a:p>
            <a:pPr marL="0" indent="0">
              <a:buNone/>
            </a:pPr>
            <a:r>
              <a:rPr lang="tr-TR" sz="2400" b="1" dirty="0" smtClean="0"/>
              <a:t>4.Customer </a:t>
            </a:r>
            <a:r>
              <a:rPr lang="tr-TR" sz="2400" b="1" dirty="0" err="1"/>
              <a:t>Communication</a:t>
            </a:r>
            <a:r>
              <a:rPr lang="tr-TR" sz="2400" b="1" dirty="0"/>
              <a:t> (Müşteri İletişimi)</a:t>
            </a:r>
            <a:endParaRPr lang="tr-TR" sz="2400" dirty="0"/>
          </a:p>
          <a:p>
            <a:pPr marL="0" indent="0">
              <a:buNone/>
            </a:pP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smtClean="0"/>
              <a:t>Pazarlamayı </a:t>
            </a:r>
            <a:r>
              <a:rPr lang="tr-TR" sz="2400" dirty="0"/>
              <a:t>konu alan her </a:t>
            </a:r>
            <a:r>
              <a:rPr lang="tr-TR" sz="2400" dirty="0" smtClean="0"/>
              <a:t>türlü </a:t>
            </a:r>
            <a:r>
              <a:rPr lang="tr-TR" sz="2400" dirty="0"/>
              <a:t>eletişim özünde müşteriye dönük iletişimdir. Günümüzde </a:t>
            </a:r>
            <a:r>
              <a:rPr lang="tr-TR" sz="2400" dirty="0" smtClean="0"/>
              <a:t>de müşteri, </a:t>
            </a:r>
            <a:r>
              <a:rPr lang="tr-TR" sz="2400" dirty="0"/>
              <a:t>tanıtımdan çok karşılıklı iletişim istemektedir</a:t>
            </a:r>
            <a:r>
              <a:rPr lang="tr-TR" sz="2400" dirty="0" smtClean="0"/>
              <a:t>.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smtClean="0"/>
              <a:t>Aldatıcı </a:t>
            </a:r>
            <a:r>
              <a:rPr lang="tr-TR" sz="2400" dirty="0"/>
              <a:t>ve yanıltıcı olmayan dürüst ve </a:t>
            </a:r>
            <a:r>
              <a:rPr lang="tr-TR" sz="2400" dirty="0" err="1"/>
              <a:t>empatik</a:t>
            </a:r>
            <a:r>
              <a:rPr lang="tr-TR" sz="2400" dirty="0"/>
              <a:t> bir iletişim sistemi kurularak müşterilerin olası sorunları giderilmelidir.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4842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Fiyat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/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dirty="0" smtClean="0"/>
              <a:t>Fiyatlandırmanın </a:t>
            </a:r>
            <a:r>
              <a:rPr lang="tr-TR" sz="2400" dirty="0"/>
              <a:t>tek amaçtan ziyade birden fazla amacı olabilir. Yönetici bunlardan birini veya birkaçını birlikte seçebilir. Bununla beraber, belirlenecek fiyat, rekabet pazarında, ortalama pazar fiyatı seviyesinde, bunun üstünde veya altında olabilir. </a:t>
            </a:r>
          </a:p>
        </p:txBody>
      </p:sp>
    </p:spTree>
    <p:extLst>
      <p:ext uri="{BB962C8B-B14F-4D97-AF65-F5344CB8AC3E}">
        <p14:creationId xmlns:p14="http://schemas.microsoft.com/office/powerpoint/2010/main" val="3714851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/>
              <a:t>- Satışı maksimize etmek,</a:t>
            </a:r>
            <a:br>
              <a:rPr lang="tr-TR" sz="2400" dirty="0"/>
            </a:br>
            <a:r>
              <a:rPr lang="tr-TR" sz="2400" dirty="0"/>
              <a:t>- Belirli bir pazar payını gerçekleştirmek,</a:t>
            </a:r>
            <a:br>
              <a:rPr lang="tr-TR" sz="2400" dirty="0"/>
            </a:br>
            <a:r>
              <a:rPr lang="tr-TR" sz="2400" dirty="0"/>
              <a:t>- Kârı maksimize etmek,</a:t>
            </a:r>
            <a:br>
              <a:rPr lang="tr-TR" sz="2400" dirty="0"/>
            </a:br>
            <a:r>
              <a:rPr lang="tr-TR" sz="2400" dirty="0"/>
              <a:t>- Yatırımın hedef getirisini veya maksimizasyonunu sağlamak,</a:t>
            </a:r>
            <a:br>
              <a:rPr lang="tr-TR" sz="2400" dirty="0"/>
            </a:br>
            <a:r>
              <a:rPr lang="tr-TR" sz="2400" dirty="0"/>
              <a:t>- Nakit akışını maksimize etmek,</a:t>
            </a:r>
            <a:br>
              <a:rPr lang="tr-TR" sz="2400" dirty="0"/>
            </a:br>
            <a:r>
              <a:rPr lang="tr-TR" sz="2400" dirty="0"/>
              <a:t>- Rekabeti önlemek,</a:t>
            </a:r>
            <a:br>
              <a:rPr lang="tr-TR" sz="2400" dirty="0"/>
            </a:br>
            <a:r>
              <a:rPr lang="tr-TR" sz="2400" dirty="0"/>
              <a:t>- Fiyat istikrarını veya geleneğini temin etmek (enflasyonist olmayan ortamda),</a:t>
            </a:r>
            <a:br>
              <a:rPr lang="tr-TR" sz="2400" dirty="0"/>
            </a:br>
            <a:r>
              <a:rPr lang="tr-TR" sz="2400" dirty="0"/>
              <a:t>- Mal-marka imajını desteklemek,</a:t>
            </a:r>
            <a:br>
              <a:rPr lang="tr-TR" sz="2400" dirty="0"/>
            </a:br>
            <a:r>
              <a:rPr lang="tr-TR" sz="2400" dirty="0"/>
              <a:t>- Eldeki maldan kurtulmak,</a:t>
            </a:r>
            <a:br>
              <a:rPr lang="tr-TR" sz="2400" dirty="0"/>
            </a:br>
            <a:r>
              <a:rPr lang="tr-TR" sz="2400" dirty="0"/>
              <a:t>- Pazar egemenliğini ele geçirmek,</a:t>
            </a:r>
            <a:br>
              <a:rPr lang="tr-TR" sz="2400" dirty="0"/>
            </a:br>
            <a:r>
              <a:rPr lang="tr-TR" sz="2400" dirty="0"/>
              <a:t>- Tutundurma programını desteklemek,</a:t>
            </a:r>
            <a:br>
              <a:rPr lang="tr-TR" sz="2400" dirty="0"/>
            </a:br>
            <a:r>
              <a:rPr lang="tr-TR" sz="2400" dirty="0"/>
              <a:t>- Grubu veya aile firmalarını desteklemek,</a:t>
            </a:r>
            <a:br>
              <a:rPr lang="tr-TR" sz="2400" dirty="0"/>
            </a:br>
            <a:r>
              <a:rPr lang="tr-TR" sz="2400" dirty="0"/>
              <a:t>- Mal-hizmet kalite seviyesinde uyum sağlamak</a:t>
            </a:r>
          </a:p>
        </p:txBody>
      </p:sp>
    </p:spTree>
    <p:extLst>
      <p:ext uri="{BB962C8B-B14F-4D97-AF65-F5344CB8AC3E}">
        <p14:creationId xmlns:p14="http://schemas.microsoft.com/office/powerpoint/2010/main" val="276655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/>
              <a:t>Temel fiyatlandırma yaklaşımları;</a:t>
            </a:r>
            <a:br>
              <a:rPr lang="tr-TR" sz="2400" dirty="0"/>
            </a:b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- </a:t>
            </a:r>
            <a:r>
              <a:rPr lang="tr-TR" sz="2400" dirty="0"/>
              <a:t>Maliyet odaklı fiyatlandırma,</a:t>
            </a:r>
            <a:br>
              <a:rPr lang="tr-TR" sz="2400" dirty="0"/>
            </a:br>
            <a:r>
              <a:rPr lang="tr-TR" sz="2400" dirty="0"/>
              <a:t>- Rekabet odaklı fiyatlandırma ve</a:t>
            </a:r>
            <a:br>
              <a:rPr lang="tr-TR" sz="2400" dirty="0"/>
            </a:br>
            <a:r>
              <a:rPr lang="tr-TR" sz="2400" dirty="0"/>
              <a:t>- Talep (değer) odaklı fiyatlandırma olarak üçe ayrılmaktadır.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0527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Maliyet Odaklı </a:t>
            </a:r>
            <a:r>
              <a:rPr lang="tr-TR" sz="3200" dirty="0" smtClean="0"/>
              <a:t>Fiyatlandırma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sz="2400" dirty="0" smtClean="0"/>
              <a:t>Maliyet </a:t>
            </a:r>
            <a:r>
              <a:rPr lang="tr-TR" sz="2400" dirty="0"/>
              <a:t>artı kar marjı </a:t>
            </a:r>
            <a:r>
              <a:rPr lang="tr-TR" sz="2400" dirty="0" smtClean="0"/>
              <a:t>usulü</a:t>
            </a:r>
          </a:p>
          <a:p>
            <a:pPr marL="0" indent="0">
              <a:buNone/>
            </a:pPr>
            <a:r>
              <a:rPr lang="tr-TR" sz="2400" dirty="0"/>
              <a:t>Birim maliyeti = Değişken maliyet + (Toplam sabit maliyet/ Birim bazında beklenen satış miktarı</a:t>
            </a:r>
            <a:r>
              <a:rPr lang="tr-TR" sz="2400" dirty="0" smtClean="0"/>
              <a:t>)</a:t>
            </a:r>
          </a:p>
          <a:p>
            <a:pPr marL="0" indent="0">
              <a:buNone/>
            </a:pP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2. Hedef kar amaçlı fiyatlandırma</a:t>
            </a:r>
          </a:p>
        </p:txBody>
      </p:sp>
    </p:spTree>
    <p:extLst>
      <p:ext uri="{BB962C8B-B14F-4D97-AF65-F5344CB8AC3E}">
        <p14:creationId xmlns:p14="http://schemas.microsoft.com/office/powerpoint/2010/main" val="4074031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Rekabet Odaklı Fiyatlama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1</a:t>
            </a:r>
            <a:r>
              <a:rPr lang="tr-TR" sz="2400" dirty="0"/>
              <a:t>. Cari usulde </a:t>
            </a:r>
            <a:r>
              <a:rPr lang="tr-TR" sz="2400" dirty="0" smtClean="0"/>
              <a:t>fiyatlandırma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2</a:t>
            </a:r>
            <a:r>
              <a:rPr lang="tr-TR" sz="2400" dirty="0"/>
              <a:t>. Teklif usulü </a:t>
            </a:r>
            <a:r>
              <a:rPr lang="tr-TR" sz="2400" dirty="0" smtClean="0"/>
              <a:t>fiyatlandırma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3</a:t>
            </a:r>
            <a:r>
              <a:rPr lang="tr-TR" sz="2400" dirty="0"/>
              <a:t>. Talep (Değer) Odaklı Fiyatlandırma</a:t>
            </a:r>
          </a:p>
        </p:txBody>
      </p:sp>
    </p:spTree>
    <p:extLst>
      <p:ext uri="{BB962C8B-B14F-4D97-AF65-F5344CB8AC3E}">
        <p14:creationId xmlns:p14="http://schemas.microsoft.com/office/powerpoint/2010/main" val="2278806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2400" dirty="0" smtClean="0"/>
              <a:t>TEMEL </a:t>
            </a:r>
            <a:r>
              <a:rPr lang="tr-TR" sz="2400" dirty="0"/>
              <a:t>FİYATLANDIRMA STRATEJİLERİ</a:t>
            </a:r>
            <a:br>
              <a:rPr lang="tr-TR" sz="2400" dirty="0"/>
            </a:b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- Pazarın </a:t>
            </a:r>
            <a:r>
              <a:rPr lang="tr-TR" sz="2400" dirty="0"/>
              <a:t>kaymağını </a:t>
            </a:r>
            <a:r>
              <a:rPr lang="tr-TR" sz="2400" dirty="0" smtClean="0"/>
              <a:t>alma</a:t>
            </a:r>
          </a:p>
          <a:p>
            <a:pPr marL="0" indent="0">
              <a:buNone/>
            </a:pP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smtClean="0"/>
              <a:t> - Pazarı </a:t>
            </a:r>
            <a:r>
              <a:rPr lang="tr-TR" sz="2400" dirty="0"/>
              <a:t>ele geçirme ve pazar payını arttırmadır.</a:t>
            </a:r>
          </a:p>
        </p:txBody>
      </p:sp>
    </p:spTree>
    <p:extLst>
      <p:ext uri="{BB962C8B-B14F-4D97-AF65-F5344CB8AC3E}">
        <p14:creationId xmlns:p14="http://schemas.microsoft.com/office/powerpoint/2010/main" val="1362049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altLang="tr-TR" sz="2400" dirty="0" smtClean="0"/>
              <a:t>Bir işletmenin ve ekonominin sağlıklı şekilde yaşaması ve gelişmesi yeterli düzeyde üretime bağlıdır.</a:t>
            </a:r>
          </a:p>
          <a:p>
            <a:pPr marL="0" indent="0">
              <a:buNone/>
            </a:pPr>
            <a:endParaRPr lang="tr-TR" altLang="tr-TR" sz="2400" dirty="0" smtClean="0"/>
          </a:p>
          <a:p>
            <a:pPr marL="0" indent="0">
              <a:buNone/>
            </a:pPr>
            <a:r>
              <a:rPr lang="tr-TR" altLang="tr-TR" sz="2400" dirty="0" smtClean="0"/>
              <a:t>Üretim, fayda yaratmak şeklinde tanımlanabilir, yani gereksinimleri karşılayacak mal ve hizmetleri oluşturmaktır (ekonomist tanım)</a:t>
            </a:r>
          </a:p>
          <a:p>
            <a:pPr marL="0" indent="0">
              <a:buNone/>
            </a:pPr>
            <a:endParaRPr lang="tr-TR" altLang="tr-TR" sz="2400" dirty="0" smtClean="0"/>
          </a:p>
          <a:p>
            <a:pPr marL="0" indent="0">
              <a:buNone/>
            </a:pPr>
            <a:r>
              <a:rPr lang="tr-TR" altLang="tr-TR" sz="2400" dirty="0" smtClean="0"/>
              <a:t>Üretim fiziksel bir malın, araç, gereç, insan gücü ve malzemeler ile montajı veya yapımı olarak da tanımlanabilir (mühendislik tanım)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814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Üretim Sisteminin Sınıflandırılması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1.Sürekli Üretim Sistemi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2.Kesikli Üretim Sistemi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3.Proje Tipi Üretim Sistemi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5425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1.Sürekli Üretim Sistemleri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A. Kütle Üretim (Montaj Hattı; Beyaz Eşya, Otomobil Üretimi)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B. Akış Tipi Üretim (Plastik, Çimento, Petrol)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0068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2.Kesikli Üretim Sistemi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 - Düzensiz talep  </a:t>
            </a:r>
          </a:p>
          <a:p>
            <a:pPr marL="0" indent="0">
              <a:buNone/>
            </a:pPr>
            <a:r>
              <a:rPr lang="tr-TR" sz="2400" dirty="0" smtClean="0"/>
              <a:t> </a:t>
            </a:r>
          </a:p>
          <a:p>
            <a:pPr marL="0" indent="0">
              <a:buNone/>
            </a:pPr>
            <a:r>
              <a:rPr lang="tr-TR" sz="2400" dirty="0" smtClean="0"/>
              <a:t> - Genel amaçlı makinelerin kullanılması  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 - Düşük miktarlarda çok çeşitli üretim  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 - Aynı fonksiyonel özelliklere sahip üretim araçlarının aynı bölümlerde toplanması  </a:t>
            </a:r>
          </a:p>
          <a:p>
            <a:pPr marL="0" indent="0">
              <a:buNone/>
            </a:pPr>
            <a:r>
              <a:rPr lang="tr-TR" sz="2400" dirty="0" smtClean="0"/>
              <a:t>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77606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- Kalifiye iş gücü kullanılması  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- Yüksek ara stokları, düşük hammadde ve mamul stokları  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- Fabrika içi taşımaların, genellikle insan gücü ile çalışan veya motorla tahrik edilen istif arabaları ve sabit veya hareketli vinçlerle yapılması  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- Miktar yada çeşit itibari ile değişkenlik gösteren tüketici talebi karşılayacak esnekliğe sahip olması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1624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Kesikli Üretim Sistemi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400" dirty="0" smtClean="0"/>
              <a:t>A. Siparişe Göre Üretim (Mobilya Üretimi)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B. Parti Üretimi (Belli büyüklükteki sipariş)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27519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3.Proje Tipi Üretim Sistemi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Büyük ölçekli tek seferlik işlerden oluşan bir üretim şeklidir,  </a:t>
            </a:r>
          </a:p>
          <a:p>
            <a:pPr marL="0" indent="0">
              <a:buNone/>
            </a:pPr>
            <a:endParaRPr lang="tr-TR" sz="1000" dirty="0" smtClean="0"/>
          </a:p>
          <a:p>
            <a:pPr marL="0" indent="0">
              <a:buNone/>
            </a:pPr>
            <a:r>
              <a:rPr lang="tr-TR" sz="2400" dirty="0" smtClean="0"/>
              <a:t>Özel talebe bağlı bir üretim şeklidir,  </a:t>
            </a:r>
          </a:p>
          <a:p>
            <a:pPr marL="0" indent="0">
              <a:buNone/>
            </a:pPr>
            <a:endParaRPr lang="tr-TR" sz="1000" dirty="0"/>
          </a:p>
          <a:p>
            <a:pPr marL="0" indent="0">
              <a:buNone/>
            </a:pPr>
            <a:r>
              <a:rPr lang="tr-TR" sz="2400" dirty="0" smtClean="0"/>
              <a:t>Üretim faktörlerinin projenin yapılacağı bölgeye taşınması gerekir,  </a:t>
            </a:r>
          </a:p>
          <a:p>
            <a:pPr marL="0" indent="0">
              <a:buNone/>
            </a:pPr>
            <a:endParaRPr lang="tr-TR" sz="1000" dirty="0" smtClean="0"/>
          </a:p>
          <a:p>
            <a:pPr marL="0" indent="0">
              <a:buNone/>
            </a:pPr>
            <a:r>
              <a:rPr lang="tr-TR" sz="2400" dirty="0" smtClean="0"/>
              <a:t>Mamul sabit konumdadır, </a:t>
            </a:r>
          </a:p>
          <a:p>
            <a:pPr marL="0" indent="0">
              <a:buNone/>
            </a:pPr>
            <a:endParaRPr lang="tr-TR" sz="1000" dirty="0" smtClean="0"/>
          </a:p>
          <a:p>
            <a:pPr marL="0" indent="0">
              <a:buNone/>
            </a:pPr>
            <a:r>
              <a:rPr lang="tr-TR" sz="2400" dirty="0" smtClean="0"/>
              <a:t>Makine ve iş görenler mamul içinde hareket ederler,  </a:t>
            </a:r>
          </a:p>
          <a:p>
            <a:pPr marL="0" indent="0">
              <a:buNone/>
            </a:pPr>
            <a:endParaRPr lang="tr-TR" sz="1000" dirty="0" smtClean="0"/>
          </a:p>
          <a:p>
            <a:pPr marL="0" indent="0">
              <a:buNone/>
            </a:pPr>
            <a:r>
              <a:rPr lang="tr-TR" sz="2400" dirty="0" smtClean="0"/>
              <a:t>İşgücü kullanım düzeyini zaman içinde değişkenlik gösterebilir.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0602913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708</Words>
  <Application>Microsoft Office PowerPoint</Application>
  <PresentationFormat>Ekran Gösterisi (4:3)</PresentationFormat>
  <Paragraphs>150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İşletme Politikası</vt:lpstr>
      <vt:lpstr>PowerPoint Sunusu</vt:lpstr>
      <vt:lpstr>PowerPoint Sunusu</vt:lpstr>
      <vt:lpstr>Üretim Sisteminin Sınıflandırılması</vt:lpstr>
      <vt:lpstr>1.Sürekli Üretim Sistemleri</vt:lpstr>
      <vt:lpstr>2.Kesikli Üretim Sistemi</vt:lpstr>
      <vt:lpstr>PowerPoint Sunusu</vt:lpstr>
      <vt:lpstr>Kesikli Üretim Sistemi</vt:lpstr>
      <vt:lpstr>3.Proje Tipi Üretim Sistemi</vt:lpstr>
      <vt:lpstr>PowerPoint Sunusu</vt:lpstr>
      <vt:lpstr>Üretimde Strateji</vt:lpstr>
      <vt:lpstr>Üretim Stratejisi Kavramlar</vt:lpstr>
      <vt:lpstr>Üretim Stratejisinin Unsurları</vt:lpstr>
      <vt:lpstr>Üretim Stratejisinin Unsurları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Fiyat</vt:lpstr>
      <vt:lpstr>PowerPoint Sunusu</vt:lpstr>
      <vt:lpstr>PowerPoint Sunusu</vt:lpstr>
      <vt:lpstr>Maliyet Odaklı Fiyatlandırma</vt:lpstr>
      <vt:lpstr>Rekabet Odaklı Fiyatlama</vt:lpstr>
      <vt:lpstr>PowerPoint Sunusu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Mürsel</dc:creator>
  <cp:lastModifiedBy>okul</cp:lastModifiedBy>
  <cp:revision>11</cp:revision>
  <dcterms:created xsi:type="dcterms:W3CDTF">2016-03-06T19:50:33Z</dcterms:created>
  <dcterms:modified xsi:type="dcterms:W3CDTF">2016-03-09T07:49:02Z</dcterms:modified>
</cp:coreProperties>
</file>